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4"/>
  </p:notesMasterIdLst>
  <p:handoutMasterIdLst>
    <p:handoutMasterId r:id="rId15"/>
  </p:handoutMasterIdLst>
  <p:sldIdLst>
    <p:sldId id="297" r:id="rId2"/>
    <p:sldId id="298" r:id="rId3"/>
    <p:sldId id="320" r:id="rId4"/>
    <p:sldId id="330" r:id="rId5"/>
    <p:sldId id="322" r:id="rId6"/>
    <p:sldId id="323" r:id="rId7"/>
    <p:sldId id="325" r:id="rId8"/>
    <p:sldId id="329" r:id="rId9"/>
    <p:sldId id="319" r:id="rId10"/>
    <p:sldId id="324" r:id="rId11"/>
    <p:sldId id="328" r:id="rId12"/>
    <p:sldId id="326" r:id="rId13"/>
  </p:sldIdLst>
  <p:sldSz cx="9144000" cy="5143500" type="screen16x9"/>
  <p:notesSz cx="6810375" cy="9942513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EE588"/>
    <a:srgbClr val="93C759"/>
    <a:srgbClr val="FFA3E0"/>
    <a:srgbClr val="FFB400"/>
    <a:srgbClr val="FFFF6A"/>
    <a:srgbClr val="00B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525" autoAdjust="0"/>
    <p:restoredTop sz="86373" autoAdjust="0"/>
  </p:normalViewPr>
  <p:slideViewPr>
    <p:cSldViewPr>
      <p:cViewPr varScale="1">
        <p:scale>
          <a:sx n="79" d="100"/>
          <a:sy n="79" d="100"/>
        </p:scale>
        <p:origin x="-788" y="-6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/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5" y="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nl-NL"/>
          </a:p>
        </p:txBody>
      </p:sp>
      <p:sp>
        <p:nvSpPr>
          <p:cNvPr id="1085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511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/>
          </a:p>
        </p:txBody>
      </p:sp>
      <p:sp>
        <p:nvSpPr>
          <p:cNvPr id="1085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5" y="9444038"/>
            <a:ext cx="29511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3CC70FE-572A-4124-AECA-6FE28A78DC37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07930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5" y="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nl-NL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663" y="746125"/>
            <a:ext cx="6624637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8" y="4722813"/>
            <a:ext cx="5448300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511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5" y="9444038"/>
            <a:ext cx="29511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38D4596-E955-4D0F-8240-B71D80191A82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953679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853643-BB36-43F4-AFD2-35E7F1A1550D}" type="slidenum">
              <a:rPr lang="nl-NL"/>
              <a:pPr/>
              <a:t>1</a:t>
            </a:fld>
            <a:endParaRPr lang="nl-NL"/>
          </a:p>
        </p:txBody>
      </p:sp>
      <p:sp>
        <p:nvSpPr>
          <p:cNvPr id="135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663" y="746125"/>
            <a:ext cx="6624637" cy="3727450"/>
          </a:xfrm>
          <a:ln/>
        </p:spPr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853643-BB36-43F4-AFD2-35E7F1A1550D}" type="slidenum">
              <a:rPr lang="nl-NL"/>
              <a:pPr/>
              <a:t>2</a:t>
            </a:fld>
            <a:endParaRPr lang="nl-NL"/>
          </a:p>
        </p:txBody>
      </p:sp>
      <p:sp>
        <p:nvSpPr>
          <p:cNvPr id="135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663" y="746125"/>
            <a:ext cx="6624637" cy="3727450"/>
          </a:xfrm>
          <a:ln/>
        </p:spPr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853643-BB36-43F4-AFD2-35E7F1A1550D}" type="slidenum">
              <a:rPr lang="nl-NL"/>
              <a:pPr/>
              <a:t>3</a:t>
            </a:fld>
            <a:endParaRPr lang="nl-NL"/>
          </a:p>
        </p:txBody>
      </p:sp>
      <p:sp>
        <p:nvSpPr>
          <p:cNvPr id="135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663" y="746125"/>
            <a:ext cx="6624637" cy="3727450"/>
          </a:xfrm>
          <a:ln/>
        </p:spPr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853643-BB36-43F4-AFD2-35E7F1A1550D}" type="slidenum">
              <a:rPr lang="nl-NL"/>
              <a:pPr/>
              <a:t>4</a:t>
            </a:fld>
            <a:endParaRPr lang="nl-NL"/>
          </a:p>
        </p:txBody>
      </p:sp>
      <p:sp>
        <p:nvSpPr>
          <p:cNvPr id="135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663" y="746125"/>
            <a:ext cx="6624637" cy="3727450"/>
          </a:xfrm>
          <a:ln/>
        </p:spPr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853643-BB36-43F4-AFD2-35E7F1A1550D}" type="slidenum">
              <a:rPr lang="nl-NL"/>
              <a:pPr/>
              <a:t>5</a:t>
            </a:fld>
            <a:endParaRPr lang="nl-NL"/>
          </a:p>
        </p:txBody>
      </p:sp>
      <p:sp>
        <p:nvSpPr>
          <p:cNvPr id="135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663" y="746125"/>
            <a:ext cx="6624637" cy="3727450"/>
          </a:xfrm>
          <a:ln/>
        </p:spPr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853643-BB36-43F4-AFD2-35E7F1A1550D}" type="slidenum">
              <a:rPr lang="nl-NL"/>
              <a:pPr/>
              <a:t>6</a:t>
            </a:fld>
            <a:endParaRPr lang="nl-NL"/>
          </a:p>
        </p:txBody>
      </p:sp>
      <p:sp>
        <p:nvSpPr>
          <p:cNvPr id="135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663" y="746125"/>
            <a:ext cx="6624637" cy="3727450"/>
          </a:xfrm>
          <a:ln/>
        </p:spPr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853643-BB36-43F4-AFD2-35E7F1A1550D}" type="slidenum">
              <a:rPr lang="nl-NL"/>
              <a:pPr/>
              <a:t>7</a:t>
            </a:fld>
            <a:endParaRPr lang="nl-NL"/>
          </a:p>
        </p:txBody>
      </p:sp>
      <p:sp>
        <p:nvSpPr>
          <p:cNvPr id="135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663" y="746125"/>
            <a:ext cx="6624637" cy="3727450"/>
          </a:xfrm>
          <a:ln/>
        </p:spPr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853643-BB36-43F4-AFD2-35E7F1A1550D}" type="slidenum">
              <a:rPr lang="nl-NL"/>
              <a:pPr/>
              <a:t>10</a:t>
            </a:fld>
            <a:endParaRPr lang="nl-NL"/>
          </a:p>
        </p:txBody>
      </p:sp>
      <p:sp>
        <p:nvSpPr>
          <p:cNvPr id="135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663" y="746125"/>
            <a:ext cx="6624637" cy="3727450"/>
          </a:xfrm>
          <a:ln/>
        </p:spPr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gfsffga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A005F1-CDF4-4A35-82B2-9D8AF5640234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gfsffga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04CE97-5714-4253-8AC6-13BC76A1962A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gfsffga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AF8E95-C2D0-430A-BCA9-31787A4A394B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683919"/>
            <a:ext cx="2133600" cy="357188"/>
          </a:xfrm>
        </p:spPr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683919"/>
            <a:ext cx="2895600" cy="357188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gfsffga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683919"/>
            <a:ext cx="2133600" cy="357188"/>
          </a:xfrm>
        </p:spPr>
        <p:txBody>
          <a:bodyPr/>
          <a:lstStyle>
            <a:lvl1pPr>
              <a:defRPr/>
            </a:lvl1pPr>
          </a:lstStyle>
          <a:p>
            <a:fld id="{A936F085-E3C4-4648-89C8-E17E5B370AEC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gfsffga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FA8700-9423-4FDF-A64D-666AB068E7EB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gfsffga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EF3BD6-8977-415D-9EB2-2811BE2D3195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gfsffga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C39D0F-2D6B-4180-B949-E90D49D3D1C7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gfsffga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95A7ED-B729-42E4-83BA-7CD67C026CD1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gfsffga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8E44B7-2864-41E8-9359-70D3A77832F2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gfsffga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F3C2BF-C043-4BF3-9F29-43EBA22B85BE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gfsffga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25CC29-281C-4BF1-8180-CD898BE3E12D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gfsffga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C72045-0997-4EB1-875A-4B6973EFDE9B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het opmaakprofiel te bewerken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nl-NL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19"/>
            <a:ext cx="2895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nl-NL"/>
              <a:t>gfsffga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0CC34DB-00F4-49BE-8E3E-DE7951490525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3079" name="Picture 7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-58738" y="-8335"/>
            <a:ext cx="9255126" cy="5218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275606"/>
            <a:ext cx="9144000" cy="2232695"/>
          </a:xfrm>
        </p:spPr>
        <p:txBody>
          <a:bodyPr/>
          <a:lstStyle/>
          <a:p>
            <a:r>
              <a:rPr lang="en-US" sz="4000" b="1" dirty="0"/>
              <a:t>What do we mean </a:t>
            </a:r>
            <a:r>
              <a:rPr lang="en-US" sz="4000" b="1" dirty="0" smtClean="0"/>
              <a:t>with</a:t>
            </a:r>
            <a:br>
              <a:rPr lang="en-US" sz="4000" b="1" dirty="0" smtClean="0"/>
            </a:br>
            <a:r>
              <a:rPr lang="en-US" sz="4000" b="1" dirty="0" smtClean="0"/>
              <a:t>Diversity &amp; Inclusion?</a:t>
            </a:r>
            <a:endParaRPr lang="en-US" sz="3600" dirty="0"/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4299942"/>
            <a:ext cx="2808312" cy="66923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5639" y="4299941"/>
            <a:ext cx="2808312" cy="669239"/>
          </a:xfrm>
          <a:prstGeom prst="rect">
            <a:avLst/>
          </a:prstGeom>
        </p:spPr>
      </p:pic>
      <p:sp>
        <p:nvSpPr>
          <p:cNvPr id="5" name="Tijdelijke aanduiding voor tekst 4"/>
          <p:cNvSpPr>
            <a:spLocks noGrp="1"/>
          </p:cNvSpPr>
          <p:nvPr>
            <p:ph type="body" idx="1"/>
          </p:nvPr>
        </p:nvSpPr>
        <p:spPr>
          <a:xfrm>
            <a:off x="467544" y="339502"/>
            <a:ext cx="4040188" cy="479822"/>
          </a:xfr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nl-NL" dirty="0" smtClean="0"/>
              <a:t>Colour blind</a:t>
            </a:r>
            <a:endParaRPr lang="nl-NL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sz="half" idx="2"/>
          </p:nvPr>
        </p:nvSpPr>
        <p:spPr>
          <a:xfrm>
            <a:off x="457200" y="987574"/>
            <a:ext cx="4040188" cy="1656184"/>
          </a:xfr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nl-NL" dirty="0" err="1" smtClean="0"/>
              <a:t>Equal</a:t>
            </a:r>
            <a:r>
              <a:rPr lang="nl-NL" dirty="0" smtClean="0"/>
              <a:t> </a:t>
            </a:r>
            <a:r>
              <a:rPr lang="nl-NL" dirty="0" err="1" smtClean="0"/>
              <a:t>rights</a:t>
            </a:r>
            <a:endParaRPr lang="nl-NL" dirty="0" smtClean="0"/>
          </a:p>
          <a:p>
            <a:r>
              <a:rPr lang="nl-NL" dirty="0" err="1" smtClean="0"/>
              <a:t>Generic</a:t>
            </a:r>
            <a:r>
              <a:rPr lang="nl-NL" dirty="0" smtClean="0"/>
              <a:t> </a:t>
            </a:r>
            <a:r>
              <a:rPr lang="nl-NL" dirty="0" err="1" smtClean="0"/>
              <a:t>solutions</a:t>
            </a:r>
            <a:endParaRPr lang="nl-NL" dirty="0" smtClean="0"/>
          </a:p>
          <a:p>
            <a:r>
              <a:rPr lang="nl-NL" dirty="0" err="1" smtClean="0"/>
              <a:t>Individual</a:t>
            </a:r>
            <a:r>
              <a:rPr lang="nl-NL" dirty="0" smtClean="0"/>
              <a:t> approach</a:t>
            </a:r>
          </a:p>
          <a:p>
            <a:pPr marL="0" indent="0">
              <a:buNone/>
            </a:pPr>
            <a:endParaRPr lang="nl-NL" dirty="0"/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sz="quarter" idx="3"/>
          </p:nvPr>
        </p:nvSpPr>
        <p:spPr>
          <a:xfrm>
            <a:off x="4644008" y="339502"/>
            <a:ext cx="4041775" cy="479822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nl-NL" dirty="0" smtClean="0"/>
              <a:t>Colour brave</a:t>
            </a:r>
            <a:endParaRPr lang="nl-NL" dirty="0"/>
          </a:p>
        </p:txBody>
      </p:sp>
      <p:sp>
        <p:nvSpPr>
          <p:cNvPr id="8" name="Tijdelijke aanduiding voor inhoud 7"/>
          <p:cNvSpPr>
            <a:spLocks noGrp="1"/>
          </p:cNvSpPr>
          <p:nvPr>
            <p:ph sz="quarter" idx="4"/>
          </p:nvPr>
        </p:nvSpPr>
        <p:spPr>
          <a:xfrm>
            <a:off x="4645028" y="987574"/>
            <a:ext cx="4041775" cy="1656184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nl-NL" dirty="0" err="1" smtClean="0"/>
              <a:t>Equal</a:t>
            </a:r>
            <a:r>
              <a:rPr lang="nl-NL" dirty="0" smtClean="0"/>
              <a:t> </a:t>
            </a:r>
            <a:r>
              <a:rPr lang="nl-NL" dirty="0" err="1" smtClean="0"/>
              <a:t>opportunities</a:t>
            </a:r>
            <a:endParaRPr lang="nl-NL" dirty="0" smtClean="0"/>
          </a:p>
          <a:p>
            <a:r>
              <a:rPr lang="nl-NL" dirty="0" err="1" smtClean="0"/>
              <a:t>Specific</a:t>
            </a:r>
            <a:r>
              <a:rPr lang="nl-NL" dirty="0" smtClean="0"/>
              <a:t> </a:t>
            </a:r>
            <a:r>
              <a:rPr lang="nl-NL" dirty="0" err="1" smtClean="0"/>
              <a:t>solutions</a:t>
            </a:r>
            <a:endParaRPr lang="nl-NL" dirty="0" smtClean="0"/>
          </a:p>
          <a:p>
            <a:r>
              <a:rPr lang="nl-NL" dirty="0" err="1" smtClean="0"/>
              <a:t>Institutional</a:t>
            </a:r>
            <a:r>
              <a:rPr lang="nl-NL" dirty="0" smtClean="0"/>
              <a:t> approach</a:t>
            </a:r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8" t="37925" r="65140" b="12515"/>
          <a:stretch/>
        </p:blipFill>
        <p:spPr>
          <a:xfrm>
            <a:off x="1331640" y="2857511"/>
            <a:ext cx="1733999" cy="1913417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843" t="37829" r="32425" b="12515"/>
          <a:stretch/>
        </p:blipFill>
        <p:spPr>
          <a:xfrm>
            <a:off x="5724128" y="2883139"/>
            <a:ext cx="1762857" cy="1913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478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  <p:bldP spid="8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123478"/>
            <a:ext cx="8229600" cy="857250"/>
          </a:xfrm>
        </p:spPr>
        <p:txBody>
          <a:bodyPr/>
          <a:lstStyle/>
          <a:p>
            <a:r>
              <a:rPr lang="nl-NL" b="1" dirty="0" err="1" smtClean="0"/>
              <a:t>Institutional</a:t>
            </a:r>
            <a:r>
              <a:rPr lang="nl-NL" b="1" dirty="0" smtClean="0"/>
              <a:t> change</a:t>
            </a:r>
            <a:endParaRPr lang="nl-NL" b="1" dirty="0"/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4299942"/>
            <a:ext cx="2808312" cy="669239"/>
          </a:xfrm>
          <a:prstGeom prst="rect">
            <a:avLst/>
          </a:prstGeom>
        </p:spPr>
      </p:pic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794" t="36926" r="2301" b="12515"/>
          <a:stretch/>
        </p:blipFill>
        <p:spPr>
          <a:xfrm>
            <a:off x="3347864" y="1059582"/>
            <a:ext cx="2664296" cy="3118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9974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1707654"/>
            <a:ext cx="8229600" cy="857250"/>
          </a:xfrm>
        </p:spPr>
        <p:txBody>
          <a:bodyPr/>
          <a:lstStyle/>
          <a:p>
            <a:r>
              <a:rPr lang="nl-NL" b="1" dirty="0" err="1" smtClean="0"/>
              <a:t>Questions</a:t>
            </a:r>
            <a:r>
              <a:rPr lang="nl-NL" b="1" dirty="0" smtClean="0"/>
              <a:t>?</a:t>
            </a:r>
            <a:endParaRPr lang="nl-NL" b="1" dirty="0"/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4299942"/>
            <a:ext cx="2808312" cy="669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0677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275606"/>
            <a:ext cx="9144000" cy="2232695"/>
          </a:xfrm>
        </p:spPr>
        <p:txBody>
          <a:bodyPr/>
          <a:lstStyle/>
          <a:p>
            <a:r>
              <a:rPr lang="en-US" sz="4000" b="1" dirty="0" smtClean="0"/>
              <a:t>Diversity</a:t>
            </a:r>
            <a:br>
              <a:rPr lang="en-US" sz="4000" b="1" dirty="0" smtClean="0"/>
            </a:br>
            <a:r>
              <a:rPr lang="en-US" sz="4000" b="1" dirty="0" smtClean="0"/>
              <a:t>Inclusion</a:t>
            </a:r>
            <a:br>
              <a:rPr lang="en-US" sz="4000" b="1" dirty="0" smtClean="0"/>
            </a:br>
            <a:r>
              <a:rPr lang="en-US" sz="4000" b="1" dirty="0" smtClean="0"/>
              <a:t>Exclusion</a:t>
            </a:r>
            <a:endParaRPr lang="en-US" sz="3600" dirty="0"/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4299942"/>
            <a:ext cx="2808312" cy="669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2956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275606"/>
            <a:ext cx="9144000" cy="2232695"/>
          </a:xfrm>
        </p:spPr>
        <p:txBody>
          <a:bodyPr/>
          <a:lstStyle/>
          <a:p>
            <a:r>
              <a:rPr lang="en-US" sz="4000" b="1" dirty="0" smtClean="0"/>
              <a:t>My organization needs to be a reflection of society.</a:t>
            </a:r>
            <a:endParaRPr lang="en-US" sz="3600" dirty="0"/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4299942"/>
            <a:ext cx="2808312" cy="669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1002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275606"/>
            <a:ext cx="9144000" cy="2232695"/>
          </a:xfrm>
        </p:spPr>
        <p:txBody>
          <a:bodyPr/>
          <a:lstStyle/>
          <a:p>
            <a:r>
              <a:rPr lang="en-US" sz="4000" b="1" dirty="0" smtClean="0"/>
              <a:t>In job applications candidates</a:t>
            </a:r>
            <a:br>
              <a:rPr lang="en-US" sz="4000" b="1" dirty="0" smtClean="0"/>
            </a:br>
            <a:r>
              <a:rPr lang="en-US" sz="4000" b="1" dirty="0" smtClean="0"/>
              <a:t>who are equally qualified</a:t>
            </a:r>
            <a:br>
              <a:rPr lang="en-US" sz="4000" b="1" dirty="0" smtClean="0"/>
            </a:br>
            <a:r>
              <a:rPr lang="en-US" sz="4000" b="1" dirty="0" smtClean="0"/>
              <a:t>from underrepresented groups should be given priority.</a:t>
            </a:r>
            <a:endParaRPr lang="en-US" sz="3600" dirty="0"/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4299942"/>
            <a:ext cx="2808312" cy="669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6566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275606"/>
            <a:ext cx="9144000" cy="2232695"/>
          </a:xfrm>
        </p:spPr>
        <p:txBody>
          <a:bodyPr/>
          <a:lstStyle/>
          <a:p>
            <a:r>
              <a:rPr lang="en-US" sz="4000" b="1" dirty="0" smtClean="0"/>
              <a:t>I don’t see </a:t>
            </a:r>
            <a:r>
              <a:rPr lang="en-US" sz="4000" b="1" dirty="0" err="1" smtClean="0"/>
              <a:t>colour</a:t>
            </a:r>
            <a:r>
              <a:rPr lang="en-US" sz="4000" b="1" dirty="0" smtClean="0"/>
              <a:t>,</a:t>
            </a:r>
            <a:br>
              <a:rPr lang="en-US" sz="4000" b="1" dirty="0" smtClean="0"/>
            </a:br>
            <a:r>
              <a:rPr lang="en-US" sz="4000" b="1" dirty="0" smtClean="0"/>
              <a:t>because everyone is equal to me.</a:t>
            </a:r>
            <a:endParaRPr lang="en-US" sz="3600" dirty="0"/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4299942"/>
            <a:ext cx="2808312" cy="669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2958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4299942"/>
            <a:ext cx="2808312" cy="669239"/>
          </a:xfrm>
          <a:prstGeom prst="rect">
            <a:avLst/>
          </a:prstGeom>
        </p:spPr>
      </p:pic>
      <p:sp>
        <p:nvSpPr>
          <p:cNvPr id="5" name="Tijdelijke aanduiding voor tekst 4"/>
          <p:cNvSpPr>
            <a:spLocks noGrp="1"/>
          </p:cNvSpPr>
          <p:nvPr>
            <p:ph type="body" idx="1"/>
          </p:nvPr>
        </p:nvSpPr>
        <p:spPr>
          <a:xfrm>
            <a:off x="467544" y="339502"/>
            <a:ext cx="4040188" cy="479822"/>
          </a:xfr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nl-NL" dirty="0" err="1" smtClean="0"/>
              <a:t>Diversity</a:t>
            </a:r>
            <a:endParaRPr lang="nl-NL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sz="half" idx="2"/>
          </p:nvPr>
        </p:nvSpPr>
        <p:spPr>
          <a:xfrm>
            <a:off x="457200" y="987574"/>
            <a:ext cx="4040188" cy="2376264"/>
          </a:xfr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nl-NL" dirty="0" smtClean="0"/>
              <a:t>The mix</a:t>
            </a:r>
          </a:p>
          <a:p>
            <a:r>
              <a:rPr lang="nl-NL" dirty="0" err="1" smtClean="0"/>
              <a:t>Getting</a:t>
            </a:r>
            <a:r>
              <a:rPr lang="nl-NL" dirty="0" smtClean="0"/>
              <a:t> in</a:t>
            </a:r>
          </a:p>
          <a:p>
            <a:r>
              <a:rPr lang="nl-NL" dirty="0" smtClean="0"/>
              <a:t>Putting </a:t>
            </a:r>
            <a:r>
              <a:rPr lang="nl-NL" dirty="0" err="1" smtClean="0"/>
              <a:t>it</a:t>
            </a:r>
            <a:r>
              <a:rPr lang="nl-NL" dirty="0" smtClean="0"/>
              <a:t> on </a:t>
            </a:r>
            <a:r>
              <a:rPr lang="nl-NL" dirty="0" err="1" smtClean="0"/>
              <a:t>the</a:t>
            </a:r>
            <a:r>
              <a:rPr lang="nl-NL" dirty="0" smtClean="0"/>
              <a:t> agenda</a:t>
            </a:r>
          </a:p>
          <a:p>
            <a:r>
              <a:rPr lang="nl-NL" dirty="0" smtClean="0"/>
              <a:t>We have </a:t>
            </a:r>
            <a:r>
              <a:rPr lang="nl-NL" dirty="0" err="1" smtClean="0"/>
              <a:t>to</a:t>
            </a:r>
            <a:r>
              <a:rPr lang="nl-NL" dirty="0" smtClean="0"/>
              <a:t>…</a:t>
            </a:r>
            <a:endParaRPr lang="nl-NL" dirty="0"/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sz="quarter" idx="3"/>
          </p:nvPr>
        </p:nvSpPr>
        <p:spPr>
          <a:xfrm>
            <a:off x="4644008" y="339502"/>
            <a:ext cx="4041775" cy="479822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nl-NL" dirty="0" err="1" smtClean="0"/>
              <a:t>Inclusion</a:t>
            </a:r>
            <a:endParaRPr lang="nl-NL" dirty="0"/>
          </a:p>
        </p:txBody>
      </p:sp>
      <p:sp>
        <p:nvSpPr>
          <p:cNvPr id="8" name="Tijdelijke aanduiding voor inhoud 7"/>
          <p:cNvSpPr>
            <a:spLocks noGrp="1"/>
          </p:cNvSpPr>
          <p:nvPr>
            <p:ph sz="quarter" idx="4"/>
          </p:nvPr>
        </p:nvSpPr>
        <p:spPr>
          <a:xfrm>
            <a:off x="4645028" y="987574"/>
            <a:ext cx="4041775" cy="2376264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nl-NL" dirty="0" smtClean="0"/>
              <a:t>Making </a:t>
            </a:r>
            <a:r>
              <a:rPr lang="nl-NL" dirty="0" err="1" smtClean="0"/>
              <a:t>the</a:t>
            </a:r>
            <a:r>
              <a:rPr lang="nl-NL" dirty="0" smtClean="0"/>
              <a:t> mix </a:t>
            </a:r>
            <a:r>
              <a:rPr lang="nl-NL" dirty="0" err="1" smtClean="0"/>
              <a:t>work</a:t>
            </a:r>
            <a:endParaRPr lang="nl-NL" dirty="0" smtClean="0"/>
          </a:p>
          <a:p>
            <a:r>
              <a:rPr lang="nl-NL" dirty="0" err="1" smtClean="0"/>
              <a:t>Staying</a:t>
            </a:r>
            <a:r>
              <a:rPr lang="nl-NL" dirty="0" smtClean="0"/>
              <a:t> in</a:t>
            </a:r>
          </a:p>
          <a:p>
            <a:r>
              <a:rPr lang="nl-NL" dirty="0" err="1" smtClean="0"/>
              <a:t>Creating</a:t>
            </a:r>
            <a:r>
              <a:rPr lang="nl-NL" dirty="0" smtClean="0"/>
              <a:t> impact</a:t>
            </a:r>
          </a:p>
          <a:p>
            <a:r>
              <a:rPr lang="nl-NL" dirty="0" smtClean="0"/>
              <a:t>We want </a:t>
            </a:r>
            <a:r>
              <a:rPr lang="nl-NL" dirty="0" err="1" smtClean="0"/>
              <a:t>to</a:t>
            </a:r>
            <a:r>
              <a:rPr lang="nl-NL" dirty="0" smtClean="0"/>
              <a:t>…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65160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  <p:bldP spid="8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4299942"/>
            <a:ext cx="2808312" cy="669239"/>
          </a:xfrm>
          <a:prstGeom prst="rect">
            <a:avLst/>
          </a:prstGeom>
        </p:spPr>
      </p:pic>
      <p:sp>
        <p:nvSpPr>
          <p:cNvPr id="5" name="Tijdelijke aanduiding voor tekst 4"/>
          <p:cNvSpPr>
            <a:spLocks noGrp="1"/>
          </p:cNvSpPr>
          <p:nvPr>
            <p:ph type="body" idx="1"/>
          </p:nvPr>
        </p:nvSpPr>
        <p:spPr>
          <a:xfrm>
            <a:off x="467544" y="339502"/>
            <a:ext cx="8208912" cy="479822"/>
          </a:xfr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nl-NL" dirty="0" smtClean="0"/>
              <a:t>4 </a:t>
            </a:r>
            <a:r>
              <a:rPr lang="nl-NL" dirty="0" err="1"/>
              <a:t>D</a:t>
            </a:r>
            <a:r>
              <a:rPr lang="nl-NL" dirty="0" err="1" smtClean="0"/>
              <a:t>imensions</a:t>
            </a:r>
            <a:r>
              <a:rPr lang="nl-NL" dirty="0" smtClean="0"/>
              <a:t> of </a:t>
            </a:r>
            <a:r>
              <a:rPr lang="nl-NL" dirty="0" err="1" smtClean="0"/>
              <a:t>Diversity</a:t>
            </a:r>
            <a:endParaRPr lang="nl-NL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sz="half" idx="2"/>
          </p:nvPr>
        </p:nvSpPr>
        <p:spPr>
          <a:xfrm>
            <a:off x="457200" y="987574"/>
            <a:ext cx="8219256" cy="1800200"/>
          </a:xfr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nl-NL" dirty="0" smtClean="0"/>
              <a:t>Gender </a:t>
            </a:r>
            <a:r>
              <a:rPr lang="nl-NL" dirty="0" smtClean="0">
                <a:sym typeface="Wingdings" panose="05000000000000000000" pitchFamily="2" charset="2"/>
              </a:rPr>
              <a:t> </a:t>
            </a:r>
            <a:r>
              <a:rPr lang="nl-NL" dirty="0" err="1" smtClean="0">
                <a:sym typeface="Wingdings" panose="05000000000000000000" pitchFamily="2" charset="2"/>
              </a:rPr>
              <a:t>women</a:t>
            </a:r>
            <a:endParaRPr lang="nl-NL" dirty="0" smtClean="0"/>
          </a:p>
          <a:p>
            <a:pPr marL="457200" indent="-457200">
              <a:buFont typeface="+mj-lt"/>
              <a:buAutoNum type="arabicPeriod"/>
            </a:pPr>
            <a:r>
              <a:rPr lang="nl-NL" dirty="0" err="1" smtClean="0"/>
              <a:t>Ethnicity</a:t>
            </a:r>
            <a:r>
              <a:rPr lang="nl-NL" dirty="0" smtClean="0"/>
              <a:t> </a:t>
            </a:r>
            <a:r>
              <a:rPr lang="nl-NL" dirty="0" smtClean="0">
                <a:sym typeface="Wingdings" panose="05000000000000000000" pitchFamily="2" charset="2"/>
              </a:rPr>
              <a:t> non-western</a:t>
            </a:r>
            <a:endParaRPr lang="nl-NL" dirty="0" smtClean="0"/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LGBTQIA+ </a:t>
            </a:r>
            <a:r>
              <a:rPr lang="nl-NL" dirty="0" smtClean="0">
                <a:sym typeface="Wingdings" panose="05000000000000000000" pitchFamily="2" charset="2"/>
              </a:rPr>
              <a:t> non hetero or </a:t>
            </a:r>
            <a:r>
              <a:rPr lang="nl-NL" dirty="0" err="1" smtClean="0">
                <a:sym typeface="Wingdings" panose="05000000000000000000" pitchFamily="2" charset="2"/>
              </a:rPr>
              <a:t>cisgender</a:t>
            </a:r>
            <a:endParaRPr lang="nl-NL" dirty="0" smtClean="0"/>
          </a:p>
          <a:p>
            <a:pPr marL="457200" indent="-457200">
              <a:buFont typeface="+mj-lt"/>
              <a:buAutoNum type="arabicPeriod"/>
            </a:pPr>
            <a:r>
              <a:rPr lang="nl-NL" dirty="0" err="1" smtClean="0"/>
              <a:t>Disability</a:t>
            </a:r>
            <a:r>
              <a:rPr lang="nl-NL" dirty="0" smtClean="0"/>
              <a:t> </a:t>
            </a:r>
            <a:r>
              <a:rPr lang="nl-NL" dirty="0" smtClean="0">
                <a:sym typeface="Wingdings" panose="05000000000000000000" pitchFamily="2" charset="2"/>
              </a:rPr>
              <a:t> </a:t>
            </a:r>
            <a:r>
              <a:rPr lang="nl-NL" dirty="0" err="1" smtClean="0">
                <a:sym typeface="Wingdings" panose="05000000000000000000" pitchFamily="2" charset="2"/>
              </a:rPr>
              <a:t>mental</a:t>
            </a:r>
            <a:r>
              <a:rPr lang="nl-NL" dirty="0" smtClean="0">
                <a:sym typeface="Wingdings" panose="05000000000000000000" pitchFamily="2" charset="2"/>
              </a:rPr>
              <a:t> or </a:t>
            </a:r>
            <a:r>
              <a:rPr lang="nl-NL" dirty="0" err="1" smtClean="0">
                <a:sym typeface="Wingdings" panose="05000000000000000000" pitchFamily="2" charset="2"/>
              </a:rPr>
              <a:t>physical</a:t>
            </a:r>
            <a:endParaRPr lang="nl-NL" dirty="0" smtClean="0">
              <a:sym typeface="Wingdings" panose="05000000000000000000" pitchFamily="2" charset="2"/>
            </a:endParaRPr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First </a:t>
            </a:r>
            <a:r>
              <a:rPr lang="nl-NL" dirty="0" err="1" smtClean="0"/>
              <a:t>generation</a:t>
            </a:r>
            <a:endParaRPr lang="nl-NL" dirty="0"/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Age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38581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1707654"/>
            <a:ext cx="8229600" cy="857250"/>
          </a:xfrm>
        </p:spPr>
        <p:txBody>
          <a:bodyPr/>
          <a:lstStyle/>
          <a:p>
            <a:r>
              <a:rPr lang="nl-NL" b="1" dirty="0" err="1" smtClean="0"/>
              <a:t>Color</a:t>
            </a:r>
            <a:r>
              <a:rPr lang="nl-NL" b="1" dirty="0" err="1"/>
              <a:t>b</a:t>
            </a:r>
            <a:r>
              <a:rPr lang="nl-NL" b="1" dirty="0" err="1" smtClean="0"/>
              <a:t>lind</a:t>
            </a:r>
            <a:r>
              <a:rPr lang="nl-NL" b="1" dirty="0" smtClean="0"/>
              <a:t> or </a:t>
            </a:r>
            <a:r>
              <a:rPr lang="nl-NL" b="1" dirty="0" err="1" smtClean="0"/>
              <a:t>Colorbrave</a:t>
            </a:r>
            <a:r>
              <a:rPr lang="nl-NL" b="1" dirty="0" smtClean="0"/>
              <a:t>?</a:t>
            </a:r>
            <a:endParaRPr lang="nl-NL" b="1" dirty="0"/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4299942"/>
            <a:ext cx="2808312" cy="669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5155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4299942"/>
            <a:ext cx="2808312" cy="669239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06" t="36770" r="32983" b="12514"/>
          <a:stretch/>
        </p:blipFill>
        <p:spPr>
          <a:xfrm>
            <a:off x="1859414" y="627533"/>
            <a:ext cx="5785211" cy="3243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5181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angepast ontwerp">
  <a:themeElements>
    <a:clrScheme name="Aangepast 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angepast ontwer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angepast 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ngepast 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ngepast 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ngepast 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ngepast 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ngepast 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ngepast 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ngepast 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ngepast 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ngepast 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ngepast 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ngepast 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2353</TotalTime>
  <Words>109</Words>
  <Application>Microsoft Office PowerPoint</Application>
  <PresentationFormat>Diavoorstelling (16:9)</PresentationFormat>
  <Paragraphs>41</Paragraphs>
  <Slides>12</Slides>
  <Notes>8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3" baseType="lpstr">
      <vt:lpstr>Aangepast ontwerp</vt:lpstr>
      <vt:lpstr>What do we mean with Diversity &amp; Inclusion?</vt:lpstr>
      <vt:lpstr>Diversity Inclusion Exclusion</vt:lpstr>
      <vt:lpstr>My organization needs to be a reflection of society.</vt:lpstr>
      <vt:lpstr>In job applications candidates who are equally qualified from underrepresented groups should be given priority.</vt:lpstr>
      <vt:lpstr>I don’t see colour, because everyone is equal to me.</vt:lpstr>
      <vt:lpstr>PowerPoint-presentatie</vt:lpstr>
      <vt:lpstr>PowerPoint-presentatie</vt:lpstr>
      <vt:lpstr>Colorblind or Colorbrave?</vt:lpstr>
      <vt:lpstr>PowerPoint-presentatie</vt:lpstr>
      <vt:lpstr>PowerPoint-presentatie</vt:lpstr>
      <vt:lpstr>Institutional change</vt:lpstr>
      <vt:lpstr>Questions?</vt:lpstr>
    </vt:vector>
  </TitlesOfParts>
  <Company>Echo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Preferred Customer</dc:creator>
  <cp:lastModifiedBy>Pravini Baboeram</cp:lastModifiedBy>
  <cp:revision>123</cp:revision>
  <dcterms:created xsi:type="dcterms:W3CDTF">2008-01-28T14:39:22Z</dcterms:created>
  <dcterms:modified xsi:type="dcterms:W3CDTF">2019-08-08T09:23:03Z</dcterms:modified>
</cp:coreProperties>
</file>